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06/06/21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484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06/06/21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876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06/06/21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849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06/06/21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0559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06/06/21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0803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06/06/21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601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06/06/21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906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06/06/21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6021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06/06/21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9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06/06/21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16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06/06/21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94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06/06/21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665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06/06/21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4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06/06/21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715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06/06/21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965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06/06/21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82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06/06/21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064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06/06/21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7965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dirty="0" smtClean="0">
                <a:solidFill>
                  <a:srgbClr val="0070C0"/>
                </a:solidFill>
                <a:cs typeface="AdvertisingExtraBold" pitchFamily="2" charset="-78"/>
              </a:rPr>
              <a:t>تصميم آلات ومعدات زراعية</a:t>
            </a:r>
            <a:br>
              <a:rPr lang="ar-IQ" dirty="0" smtClean="0">
                <a:solidFill>
                  <a:srgbClr val="0070C0"/>
                </a:solidFill>
                <a:cs typeface="AdvertisingExtraBold" pitchFamily="2" charset="-78"/>
              </a:rPr>
            </a:br>
            <a:r>
              <a:rPr lang="ar-IQ" dirty="0" smtClean="0">
                <a:solidFill>
                  <a:srgbClr val="0070C0"/>
                </a:solidFill>
                <a:cs typeface="AdvertisingExtraBold" pitchFamily="2" charset="-78"/>
              </a:rPr>
              <a:t>عملي</a:t>
            </a:r>
            <a:r>
              <a:rPr lang="ar-IQ" dirty="0" smtClean="0">
                <a:solidFill>
                  <a:srgbClr val="0070C0"/>
                </a:solidFill>
              </a:rPr>
              <a:t/>
            </a:r>
            <a:br>
              <a:rPr lang="ar-IQ" dirty="0" smtClean="0">
                <a:solidFill>
                  <a:srgbClr val="0070C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ar-IQ" sz="3200" dirty="0" smtClean="0">
                <a:solidFill>
                  <a:srgbClr val="FF0000"/>
                </a:solidFill>
              </a:rPr>
              <a:t>المحاضرة </a:t>
            </a:r>
            <a:r>
              <a:rPr lang="ar-IQ" sz="3200" dirty="0" smtClean="0">
                <a:solidFill>
                  <a:srgbClr val="FF0000"/>
                </a:solidFill>
              </a:rPr>
              <a:t>(</a:t>
            </a:r>
            <a:r>
              <a:rPr lang="ar-IQ" sz="3200" dirty="0">
                <a:solidFill>
                  <a:srgbClr val="FF0000"/>
                </a:solidFill>
              </a:rPr>
              <a:t>3</a:t>
            </a:r>
            <a:r>
              <a:rPr lang="ar-IQ" sz="3200" dirty="0" smtClean="0">
                <a:solidFill>
                  <a:srgbClr val="FF0000"/>
                </a:solidFill>
              </a:rPr>
              <a:t>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ar-IQ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ar-IQ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قسم المكائن: المرحلة الثالثة</a:t>
            </a:r>
          </a:p>
          <a:p>
            <a:pPr algn="ctr"/>
            <a:r>
              <a:rPr lang="ar-IQ" sz="2800" dirty="0" smtClean="0">
                <a:latin typeface="A Thuluth" pitchFamily="2" charset="-78"/>
                <a:cs typeface="A Thuluth" pitchFamily="2" charset="-78"/>
              </a:rPr>
              <a:t>م. فرقد مرتضى الموسوي</a:t>
            </a:r>
          </a:p>
          <a:p>
            <a:endParaRPr lang="ar-IQ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98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1412" y="1173722"/>
                <a:ext cx="9905999" cy="3541714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 algn="just">
                  <a:buNone/>
                </a:pPr>
                <a:r>
                  <a:rPr lang="en-US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There are five basic series with step ratios of: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g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</m:rad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deg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</m:rad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20</m:t>
                        </m:r>
                      </m:deg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</m:rad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40</m:t>
                        </m:r>
                      </m:deg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</m:rad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80</m:t>
                        </m:r>
                      </m:deg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</m:rad>
                  </m:oMath>
                </a14:m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These 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ratios are approximately equal to 1.58, 1.26, 1.12, 1.06 and 1.03</a:t>
                </a:r>
                <a:r>
                  <a:rPr lang="en-US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five </a:t>
                </a:r>
                <a:r>
                  <a:rPr lang="en-US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basic series 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preferred numbers (known as preferred </a:t>
                </a:r>
                <a:r>
                  <a:rPr lang="en-US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series) are 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designated as: R5, R10, R20, R40, and R80</a:t>
                </a:r>
                <a:r>
                  <a:rPr lang="en-US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examples of preferred number series are: standard shaft </a:t>
                </a:r>
                <a:r>
                  <a:rPr lang="en-US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diameters, power 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rating of coupling, center distances of standard gear boxes, etc.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1412" y="1173722"/>
                <a:ext cx="9905999" cy="3541714"/>
              </a:xfrm>
              <a:blipFill rotWithShape="0">
                <a:blip r:embed="rId2"/>
                <a:stretch>
                  <a:fillRect l="-615" t="-10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404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242001"/>
            <a:ext cx="9905998" cy="833764"/>
          </a:xfrm>
        </p:spPr>
        <p:txBody>
          <a:bodyPr>
            <a:normAutofit/>
          </a:bodyPr>
          <a:lstStyle/>
          <a:p>
            <a:r>
              <a:rPr lang="en-US" u="sng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 Preferred Numbers</a:t>
            </a:r>
            <a:r>
              <a:rPr lang="en-US" u="sng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358153"/>
            <a:ext cx="9905999" cy="443304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difference in two successive terms has a fixed percentage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provides small steps for small quantities and large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steps for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 quantities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 range is covered with minimum number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sizes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 restricting the choice of the customers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27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68235"/>
          </a:xfrm>
        </p:spPr>
        <p:txBody>
          <a:bodyPr/>
          <a:lstStyle/>
          <a:p>
            <a:r>
              <a:rPr lang="en-US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2003612"/>
            <a:ext cx="9905999" cy="445097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Standardization is defined as obligatory (or compulsory) norms, to which various characteristics of a product should comply (or agree) with standard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characteristics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 materials, dimensions and shape of the component, method of testing and method of marking, packing and storing of the product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903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365" y="1532966"/>
            <a:ext cx="9905999" cy="408790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standard is defined as a set of specifications for parts, materials or processes. The objective of, a standard is to reduce the variety and limit the number of items to a reasonable level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other hand, a code is defined as a set of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specifications for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analysis, design, manufacture, testing and erection of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product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The purpose of a code is to achieve a specified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 of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safety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57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05118"/>
            <a:ext cx="10181012" cy="5903258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three types of standards used in design </a:t>
            </a: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:-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sz="4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 Standards</a:t>
            </a: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They are used in a particular company </a:t>
            </a: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a </a:t>
            </a: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of sister concerns.</a:t>
            </a: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sz="4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standards</a:t>
            </a: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India - BIS (Bureau of Indian Standards</a:t>
            </a: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Germany - DIN (</a:t>
            </a:r>
            <a:r>
              <a:rPr lang="en-US" sz="4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Deutsches</a:t>
            </a: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</a:t>
            </a: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für</a:t>
            </a: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Normung</a:t>
            </a: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USA - AISI (American Iron and Steel Institute) or SAE (Society of </a:t>
            </a: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Automotive Engineers</a:t>
            </a: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b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UK - BS (British Standards</a:t>
            </a: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sz="4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standards</a:t>
            </a: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These are prepared by the </a:t>
            </a: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Standards </a:t>
            </a: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(ISO).</a:t>
            </a: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88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45459"/>
            <a:ext cx="9905999" cy="5145742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sz="3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Standards for Materials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their chemical compositions, </a:t>
            </a:r>
            <a:r>
              <a:rPr lang="en-US" sz="3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Mechanical properties 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Heat Treatment</a:t>
            </a:r>
            <a:r>
              <a:rPr lang="en-US" sz="3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53975" algn="just">
              <a:buNone/>
            </a:pPr>
            <a:r>
              <a:rPr lang="en-US" sz="3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example, Indian standard IS 210 specifies seven grades of grey cast iron</a:t>
            </a:r>
            <a:b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designated as FG 150, FG 200, FG 220, FG 260, FG 300, FG 350 and FG 400. </a:t>
            </a:r>
            <a:r>
              <a:rPr lang="en-US" sz="3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number 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indicates ultimate tensile strength in N/mm</a:t>
            </a:r>
            <a:r>
              <a:rPr lang="en-US" sz="34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3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Standards for Shapes and dimensions of commonly used Machine Elements</a:t>
            </a:r>
            <a:r>
              <a:rPr lang="en-US" sz="34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0" algn="just">
              <a:buNone/>
            </a:pPr>
            <a:r>
              <a:rPr lang="en-US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machine elements include bolts, screws and nuts, rivets, belts and chains, </a:t>
            </a:r>
            <a:r>
              <a:rPr lang="en-US" sz="3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ball and </a:t>
            </a:r>
            <a:r>
              <a:rPr lang="en-US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roller bearings, wire ropes, keys and splines, </a:t>
            </a:r>
            <a:r>
              <a:rPr lang="en-US" sz="3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etc.</a:t>
            </a:r>
          </a:p>
          <a:p>
            <a:pPr indent="0" algn="just">
              <a:buNone/>
            </a:pPr>
            <a:r>
              <a:rPr lang="en-US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IS 2494 (Part 1) specifies dimensions and shape of the cross- section </a:t>
            </a:r>
            <a:r>
              <a:rPr lang="en-US" sz="3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endless </a:t>
            </a:r>
            <a:r>
              <a:rPr lang="en-US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V-belts for power transmission</a:t>
            </a:r>
            <a:r>
              <a:rPr lang="en-US" sz="3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0" algn="just">
              <a:buNone/>
            </a:pPr>
            <a:r>
              <a:rPr lang="en-US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dimensions of the trapezoidal cross-section of the belt, viz. width, height </a:t>
            </a:r>
            <a:r>
              <a:rPr lang="en-US" sz="3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included </a:t>
            </a:r>
            <a:r>
              <a:rPr lang="en-US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angle are specified in this </a:t>
            </a:r>
            <a:r>
              <a:rPr lang="en-US" sz="3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standard.</a:t>
            </a:r>
          </a:p>
          <a:p>
            <a:pPr marL="0" indent="0" algn="just">
              <a:buNone/>
            </a:pP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22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183341"/>
            <a:ext cx="9905999" cy="4607860"/>
          </a:xfrm>
        </p:spPr>
        <p:txBody>
          <a:bodyPr>
            <a:normAutofit/>
          </a:bodyPr>
          <a:lstStyle/>
          <a:p>
            <a:r>
              <a:rPr lang="en-US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Standards for Fits, Tolerances and Surface Finish of Component</a:t>
            </a:r>
            <a:r>
              <a:rPr lang="en-US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0" algn="just">
              <a:buNone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selection of the type of fit for different applications is illustrated in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2709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'Guide for selection of fits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'.</a:t>
            </a:r>
          </a:p>
          <a:p>
            <a:pPr indent="0" algn="just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tolerances or upper and lower limits for various sizes of holes and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shafts are specified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IS 919 on 'Recommendations for limits and fits for engineering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'.</a:t>
            </a:r>
          </a:p>
          <a:p>
            <a:pPr indent="0" algn="just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10719 explains method for indicating surface texture on technical drawings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935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860" y="1277470"/>
            <a:ext cx="9905999" cy="4782672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Standards </a:t>
            </a:r>
            <a:r>
              <a:rPr lang="en-US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Testing of Products</a:t>
            </a:r>
            <a:r>
              <a:rPr lang="en-US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2575" indent="0" algn="just">
              <a:buNone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standards, sometimes called 'codes', give procedures to test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products such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pressure vessel, boiler, crane and wire rope, where safety of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operator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an important consideration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2575" indent="0" algn="just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example, IS 807 is a code of practice for design, manufacture, erection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testing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cranes and hoists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550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578176"/>
            <a:ext cx="9905998" cy="887553"/>
          </a:xfrm>
        </p:spPr>
        <p:txBody>
          <a:bodyPr>
            <a:normAutofit/>
          </a:bodyPr>
          <a:lstStyle/>
          <a:p>
            <a:r>
              <a:rPr lang="en-US" sz="3200" u="sng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 of Standardization</a:t>
            </a:r>
            <a:r>
              <a:rPr lang="en-US" sz="3200" u="sng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1" y="1694329"/>
            <a:ext cx="9905999" cy="4554072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Reductions in types and dimensions of identical components (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inventory control).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Reduction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manufacturing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facilities.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Easy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replace (Interchangeability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 to design or test the elements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Improves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 and reliability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Improves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reputation of the company which manufactures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 components.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Sometimes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ensures the safety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in overall cost reduction.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57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605071"/>
            <a:ext cx="9905998" cy="981682"/>
          </a:xfrm>
        </p:spPr>
        <p:txBody>
          <a:bodyPr/>
          <a:lstStyle/>
          <a:p>
            <a:r>
              <a:rPr lang="en-US" u="sng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Preferred Numbers</a:t>
            </a:r>
            <a:r>
              <a:rPr lang="en-US" u="sng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15353"/>
            <a:ext cx="10194459" cy="35417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the acceptance of standardization, there is a need to keep 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standard 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sizes or dimensions of any 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 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product in discrete steps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sizes should be spread over the wide range, at the same time 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should 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spaced properly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example, if shaft diameters are to be standardized between 10 mm 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25 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mm, then sizes should be like : 10 mm, 12.5 mm, 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mm, 20 mm, 25 mm and</a:t>
            </a:r>
            <a:b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like : 10 mm, 11 mm, 13 mm, 18 mm, 25 mm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led to the use of geometric series known as series of </a:t>
            </a:r>
            <a:r>
              <a:rPr lang="en-US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preferred </a:t>
            </a:r>
            <a:r>
              <a:rPr lang="en-US" sz="2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numbers 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preferred series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Preferred 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series are series of numbers obtained by geometric 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progression and 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rounded off.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57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312</TotalTime>
  <Words>592</Words>
  <Application>Microsoft Office PowerPoint</Application>
  <PresentationFormat>Widescreen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 Thuluth</vt:lpstr>
      <vt:lpstr>AdvertisingExtraBold</vt:lpstr>
      <vt:lpstr>Arial</vt:lpstr>
      <vt:lpstr>Cambria Math</vt:lpstr>
      <vt:lpstr>Times New Roman</vt:lpstr>
      <vt:lpstr>Trebuchet MS</vt:lpstr>
      <vt:lpstr>Tw Cen MT</vt:lpstr>
      <vt:lpstr>Wingdings</vt:lpstr>
      <vt:lpstr>Circuit</vt:lpstr>
      <vt:lpstr>تصميم آلات ومعدات زراعية عملي  المحاضرة (3)</vt:lpstr>
      <vt:lpstr>Standardization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Benefits of Standardization </vt:lpstr>
      <vt:lpstr>Preferred Numbers </vt:lpstr>
      <vt:lpstr>PowerPoint Presentation</vt:lpstr>
      <vt:lpstr>Advantages Preferred Numbers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تصميم آلات ومعدات زراعية عملي</dc:title>
  <dc:creator>hp</dc:creator>
  <cp:lastModifiedBy>hp</cp:lastModifiedBy>
  <cp:revision>24</cp:revision>
  <dcterms:created xsi:type="dcterms:W3CDTF">2021-05-02T07:28:13Z</dcterms:created>
  <dcterms:modified xsi:type="dcterms:W3CDTF">2021-06-06T09:14:54Z</dcterms:modified>
</cp:coreProperties>
</file>